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088" y="-78"/>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41079555933886641"/>
          <c:y val="0.10526315789473684"/>
          <c:w val="0.50785308930978224"/>
          <c:h val="0.63296795137449924"/>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Sheet1!$A$2:$A$6</c:f>
              <c:strCache>
                <c:ptCount val="5"/>
                <c:pt idx="0">
                  <c:v>Traditional healer</c:v>
                </c:pt>
                <c:pt idx="1">
                  <c:v>Health volunteer</c:v>
                </c:pt>
                <c:pt idx="2">
                  <c:v>Neighbor or family</c:v>
                </c:pt>
                <c:pt idx="3">
                  <c:v>Go to health clinic</c:v>
                </c:pt>
                <c:pt idx="4">
                  <c:v>Self medicate</c:v>
                </c:pt>
              </c:strCache>
            </c:strRef>
          </c:cat>
          <c:val>
            <c:numRef>
              <c:f>Sheet1!$B$2:$B$6</c:f>
              <c:numCache>
                <c:formatCode>0%</c:formatCode>
                <c:ptCount val="5"/>
                <c:pt idx="0">
                  <c:v>0.2352941176470589</c:v>
                </c:pt>
                <c:pt idx="1">
                  <c:v>0.2352941176470589</c:v>
                </c:pt>
                <c:pt idx="2">
                  <c:v>0.2352941176470589</c:v>
                </c:pt>
                <c:pt idx="3">
                  <c:v>0.58823529411764686</c:v>
                </c:pt>
                <c:pt idx="4">
                  <c:v>0.70588235294117663</c:v>
                </c:pt>
              </c:numCache>
            </c:numRef>
          </c:val>
        </c:ser>
        <c:axId val="94028928"/>
        <c:axId val="101679488"/>
      </c:barChart>
      <c:catAx>
        <c:axId val="94028928"/>
        <c:scaling>
          <c:orientation val="minMax"/>
        </c:scaling>
        <c:axPos val="l"/>
        <c:tickLblPos val="nextTo"/>
        <c:txPr>
          <a:bodyPr/>
          <a:lstStyle/>
          <a:p>
            <a:pPr>
              <a:defRPr sz="800"/>
            </a:pPr>
            <a:endParaRPr lang="en-US"/>
          </a:p>
        </c:txPr>
        <c:crossAx val="101679488"/>
        <c:crosses val="autoZero"/>
        <c:auto val="1"/>
        <c:lblAlgn val="ctr"/>
        <c:lblOffset val="100"/>
      </c:catAx>
      <c:valAx>
        <c:axId val="101679488"/>
        <c:scaling>
          <c:orientation val="minMax"/>
          <c:max val="1"/>
          <c:min val="0"/>
        </c:scaling>
        <c:axPos val="b"/>
        <c:numFmt formatCode="0%" sourceLinked="1"/>
        <c:tickLblPos val="nextTo"/>
        <c:txPr>
          <a:bodyPr/>
          <a:lstStyle/>
          <a:p>
            <a:pPr>
              <a:defRPr sz="900"/>
            </a:pPr>
            <a:endParaRPr lang="en-US"/>
          </a:p>
        </c:txPr>
        <c:crossAx val="94028928"/>
        <c:crosses val="autoZero"/>
        <c:crossBetween val="between"/>
        <c:majorUnit val="0.2"/>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3058867641544862"/>
          <c:y val="4.5454545454545497E-2"/>
          <c:w val="0.48314848143982042"/>
          <c:h val="0.68301777618706649"/>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Assist the DHO</c:v>
                </c:pt>
                <c:pt idx="1">
                  <c:v>Inform HC personnel</c:v>
                </c:pt>
                <c:pt idx="2">
                  <c:v>Broadcast info (PAS)</c:v>
                </c:pt>
                <c:pt idx="3">
                  <c:v>Media campaign</c:v>
                </c:pt>
                <c:pt idx="4">
                  <c:v>Health education</c:v>
                </c:pt>
                <c:pt idx="5">
                  <c:v>Provide information</c:v>
                </c:pt>
              </c:strCache>
            </c:strRef>
          </c:cat>
          <c:val>
            <c:numRef>
              <c:f>Sheet1!$B$2:$B$7</c:f>
              <c:numCache>
                <c:formatCode>0%</c:formatCode>
                <c:ptCount val="6"/>
                <c:pt idx="0">
                  <c:v>0.29411764705882371</c:v>
                </c:pt>
                <c:pt idx="1">
                  <c:v>0.52941176470588236</c:v>
                </c:pt>
                <c:pt idx="2">
                  <c:v>0.52941176470588236</c:v>
                </c:pt>
                <c:pt idx="3">
                  <c:v>0.58823529411764675</c:v>
                </c:pt>
                <c:pt idx="4">
                  <c:v>0.64705882352941246</c:v>
                </c:pt>
                <c:pt idx="5">
                  <c:v>0.82352941176470584</c:v>
                </c:pt>
              </c:numCache>
            </c:numRef>
          </c:val>
        </c:ser>
        <c:axId val="48917120"/>
        <c:axId val="48918912"/>
      </c:barChart>
      <c:catAx>
        <c:axId val="48917120"/>
        <c:scaling>
          <c:orientation val="minMax"/>
        </c:scaling>
        <c:axPos val="l"/>
        <c:tickLblPos val="nextTo"/>
        <c:txPr>
          <a:bodyPr/>
          <a:lstStyle/>
          <a:p>
            <a:pPr>
              <a:defRPr sz="800"/>
            </a:pPr>
            <a:endParaRPr lang="en-US"/>
          </a:p>
        </c:txPr>
        <c:crossAx val="48918912"/>
        <c:crosses val="autoZero"/>
        <c:auto val="1"/>
        <c:lblAlgn val="ctr"/>
        <c:lblOffset val="100"/>
      </c:catAx>
      <c:valAx>
        <c:axId val="48918912"/>
        <c:scaling>
          <c:orientation val="minMax"/>
          <c:max val="1"/>
          <c:min val="0"/>
        </c:scaling>
        <c:axPos val="b"/>
        <c:numFmt formatCode="0%" sourceLinked="0"/>
        <c:tickLblPos val="nextTo"/>
        <c:txPr>
          <a:bodyPr/>
          <a:lstStyle/>
          <a:p>
            <a:pPr>
              <a:defRPr sz="900"/>
            </a:pPr>
            <a:endParaRPr lang="en-US"/>
          </a:p>
        </c:txPr>
        <c:crossAx val="48917120"/>
        <c:crosses val="autoZero"/>
        <c:crossBetween val="between"/>
        <c:majorUnit val="0.2"/>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dLbl>
              <c:idx val="3"/>
              <c:layout>
                <c:manualLayout>
                  <c:x val="5.2083333333333391E-3"/>
                  <c:y val="-8.771929824561403E-3"/>
                </c:manualLayout>
              </c:layout>
              <c:showVal val="1"/>
            </c:dLbl>
            <c:txPr>
              <a:bodyPr/>
              <a:lstStyle/>
              <a:p>
                <a:pPr>
                  <a:defRPr sz="800" b="1"/>
                </a:pPr>
                <a:endParaRPr lang="en-US"/>
              </a:p>
            </c:txPr>
            <c:showVal val="1"/>
          </c:dLbls>
          <c:cat>
            <c:strRef>
              <c:f>Sheet1!$A$2:$A$5</c:f>
              <c:strCache>
                <c:ptCount val="4"/>
                <c:pt idx="0">
                  <c:v>None</c:v>
                </c:pt>
                <c:pt idx="1">
                  <c:v>Dengue</c:v>
                </c:pt>
                <c:pt idx="2">
                  <c:v>Malaria</c:v>
                </c:pt>
                <c:pt idx="3">
                  <c:v>Flu</c:v>
                </c:pt>
              </c:strCache>
            </c:strRef>
          </c:cat>
          <c:val>
            <c:numRef>
              <c:f>Sheet1!$B$2:$B$5</c:f>
              <c:numCache>
                <c:formatCode>0%</c:formatCode>
                <c:ptCount val="4"/>
                <c:pt idx="0">
                  <c:v>0.41000000000000014</c:v>
                </c:pt>
                <c:pt idx="1">
                  <c:v>6.0000000000000026E-2</c:v>
                </c:pt>
                <c:pt idx="2">
                  <c:v>6.0000000000000026E-2</c:v>
                </c:pt>
                <c:pt idx="3">
                  <c:v>0.59</c:v>
                </c:pt>
              </c:numCache>
            </c:numRef>
          </c:val>
        </c:ser>
        <c:axId val="48934272"/>
        <c:axId val="103191680"/>
      </c:barChart>
      <c:catAx>
        <c:axId val="48934272"/>
        <c:scaling>
          <c:orientation val="minMax"/>
        </c:scaling>
        <c:axPos val="l"/>
        <c:tickLblPos val="nextTo"/>
        <c:txPr>
          <a:bodyPr/>
          <a:lstStyle/>
          <a:p>
            <a:pPr>
              <a:defRPr sz="800"/>
            </a:pPr>
            <a:endParaRPr lang="en-US"/>
          </a:p>
        </c:txPr>
        <c:crossAx val="103191680"/>
        <c:crosses val="autoZero"/>
        <c:auto val="1"/>
        <c:lblAlgn val="ctr"/>
        <c:lblOffset val="100"/>
      </c:catAx>
      <c:valAx>
        <c:axId val="103191680"/>
        <c:scaling>
          <c:orientation val="minMax"/>
          <c:max val="1"/>
          <c:min val="0"/>
        </c:scaling>
        <c:axPos val="b"/>
        <c:numFmt formatCode="0%" sourceLinked="1"/>
        <c:tickLblPos val="nextTo"/>
        <c:txPr>
          <a:bodyPr/>
          <a:lstStyle/>
          <a:p>
            <a:pPr>
              <a:defRPr sz="900"/>
            </a:pPr>
            <a:endParaRPr lang="en-US"/>
          </a:p>
        </c:txPr>
        <c:crossAx val="48934272"/>
        <c:crosses val="autoZero"/>
        <c:crossBetween val="between"/>
        <c:majorUnit val="0.2"/>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Sheet1!$A$2:$A$8</c:f>
              <c:strCache>
                <c:ptCount val="7"/>
                <c:pt idx="0">
                  <c:v>None</c:v>
                </c:pt>
                <c:pt idx="1">
                  <c:v>High fever</c:v>
                </c:pt>
                <c:pt idx="2">
                  <c:v>Congestion</c:v>
                </c:pt>
                <c:pt idx="3">
                  <c:v>Skin rash</c:v>
                </c:pt>
                <c:pt idx="4">
                  <c:v>Diarrhea</c:v>
                </c:pt>
                <c:pt idx="5">
                  <c:v> Coughing</c:v>
                </c:pt>
                <c:pt idx="6">
                  <c:v>Sneezing runny nose</c:v>
                </c:pt>
              </c:strCache>
            </c:strRef>
          </c:cat>
          <c:val>
            <c:numRef>
              <c:f>Sheet1!$B$2:$B$8</c:f>
              <c:numCache>
                <c:formatCode>0%</c:formatCode>
                <c:ptCount val="7"/>
                <c:pt idx="0">
                  <c:v>5.8823529411764705E-2</c:v>
                </c:pt>
                <c:pt idx="1">
                  <c:v>0.17647058823529421</c:v>
                </c:pt>
                <c:pt idx="2">
                  <c:v>0.17647058823529421</c:v>
                </c:pt>
                <c:pt idx="3">
                  <c:v>0.2352941176470589</c:v>
                </c:pt>
                <c:pt idx="4">
                  <c:v>0.35294117647058826</c:v>
                </c:pt>
                <c:pt idx="5">
                  <c:v>0.52941176470588236</c:v>
                </c:pt>
                <c:pt idx="6">
                  <c:v>0.58823529411764675</c:v>
                </c:pt>
              </c:numCache>
            </c:numRef>
          </c:val>
        </c:ser>
        <c:axId val="48771456"/>
        <c:axId val="48772992"/>
      </c:barChart>
      <c:catAx>
        <c:axId val="48771456"/>
        <c:scaling>
          <c:orientation val="minMax"/>
        </c:scaling>
        <c:axPos val="l"/>
        <c:tickLblPos val="nextTo"/>
        <c:txPr>
          <a:bodyPr/>
          <a:lstStyle/>
          <a:p>
            <a:pPr>
              <a:defRPr sz="800"/>
            </a:pPr>
            <a:endParaRPr lang="en-US"/>
          </a:p>
        </c:txPr>
        <c:crossAx val="48772992"/>
        <c:crosses val="autoZero"/>
        <c:auto val="1"/>
        <c:lblAlgn val="ctr"/>
        <c:lblOffset val="100"/>
      </c:catAx>
      <c:valAx>
        <c:axId val="48772992"/>
        <c:scaling>
          <c:orientation val="minMax"/>
          <c:max val="1"/>
          <c:min val="0"/>
        </c:scaling>
        <c:axPos val="b"/>
        <c:numFmt formatCode="0%" sourceLinked="1"/>
        <c:tickLblPos val="nextTo"/>
        <c:txPr>
          <a:bodyPr/>
          <a:lstStyle/>
          <a:p>
            <a:pPr>
              <a:defRPr sz="900"/>
            </a:pPr>
            <a:endParaRPr lang="en-US"/>
          </a:p>
        </c:txPr>
        <c:crossAx val="48771456"/>
        <c:crosses val="autoZero"/>
        <c:crossBetween val="between"/>
        <c:majorUnit val="0.2"/>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6228C-58C3-4527-978B-2DECC0D5E4DB}" type="datetimeFigureOut">
              <a:rPr lang="en-US" smtClean="0"/>
              <a:pPr/>
              <a:t>3/10/2011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F09F53-78C2-4EEF-A531-16181B55B5D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C196B-4C1B-44E9-B095-99E41E716F38}" type="datetimeFigureOut">
              <a:rPr lang="en-US" smtClean="0"/>
              <a:pPr/>
              <a:t>3/10/2011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FE6B8-9F25-4A7E-B91C-C1C85FA49A2C}"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7E21D-2F56-4ECE-BBE1-EC08FB92D22E}"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7E21D-2F56-4ECE-BBE1-EC08FB92D22E}"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7E21D-2F56-4ECE-BBE1-EC08FB92D22E}" type="datetimeFigureOut">
              <a:rPr lang="en-US" smtClean="0"/>
              <a:pPr/>
              <a:t>3/10/2011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7E21D-2F56-4ECE-BBE1-EC08FB92D22E}" type="datetimeFigureOut">
              <a:rPr lang="en-US" smtClean="0"/>
              <a:pPr/>
              <a:t>3/10/2011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7E21D-2F56-4ECE-BBE1-EC08FB92D22E}" type="datetimeFigureOut">
              <a:rPr lang="en-US" smtClean="0"/>
              <a:pPr/>
              <a:t>3/10/2011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187E21D-2F56-4ECE-BBE1-EC08FB92D22E}" type="datetimeFigureOut">
              <a:rPr lang="en-US" smtClean="0"/>
              <a:pPr/>
              <a:t>3/10/2011</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8673EF-3745-4C01-B673-8BB93F9121B0}" type="slidenum">
              <a:rPr lang="en-US" smtClean="0"/>
              <a:pPr/>
              <a:t>‹#›</a:t>
            </a:fld>
            <a:endParaRPr lang="en-US"/>
          </a:p>
        </p:txBody>
      </p:sp>
      <p:pic>
        <p:nvPicPr>
          <p:cNvPr id="2050" name="Picture 2" descr="Mekong_3_97_A4"/>
          <p:cNvPicPr>
            <a:picLocks noChangeAspect="1" noChangeArrowheads="1"/>
          </p:cNvPicPr>
          <p:nvPr userDrawn="1"/>
        </p:nvPicPr>
        <p:blipFill>
          <a:blip r:embed="rId13" cstate="print"/>
          <a:srcRect/>
          <a:stretch>
            <a:fillRect/>
          </a:stretch>
        </p:blipFill>
        <p:spPr bwMode="auto">
          <a:xfrm>
            <a:off x="0" y="-1"/>
            <a:ext cx="6858000" cy="990600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antican@aed.org" TargetMode="Externa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7 Mar</a:t>
            </a:r>
            <a:r>
              <a:rPr lang="en-US" sz="1000" i="1" dirty="0" smtClean="0">
                <a:latin typeface="Calibri" pitchFamily="34" charset="0"/>
                <a:ea typeface="Arial" pitchFamily="34" charset="0"/>
                <a:cs typeface="Cordia New" pitchFamily="34" charset="-34"/>
              </a:rPr>
              <a:t>ch,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from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17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7" name="Rectangle 6"/>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a:t>
            </a:r>
            <a:r>
              <a:rPr lang="en-US" altLang="ja-JP" sz="1400" b="1" i="1" dirty="0" smtClean="0">
                <a:latin typeface="Candara" pitchFamily="34" charset="0"/>
                <a:ea typeface="ＭＳ Ｐゴシック" pitchFamily="34" charset="-128"/>
              </a:rPr>
              <a:t>1 (Human Health)</a:t>
            </a:r>
            <a:endParaRPr lang="en-US" sz="1400" b="1" i="1" dirty="0">
              <a:solidFill>
                <a:schemeClr val="tx1"/>
              </a:solidFill>
              <a:latin typeface="Candara" pitchFamily="34" charset="0"/>
            </a:endParaRPr>
          </a:p>
        </p:txBody>
      </p:sp>
      <p:sp>
        <p:nvSpPr>
          <p:cNvPr id="8"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Which of the following symptoms have you noticed among your friends, family or other villagers during the past week, if any? </a:t>
            </a:r>
            <a:r>
              <a:rPr lang="en-US" sz="1000" dirty="0" smtClean="0"/>
              <a:t>(base: n=17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The most common observations are sneezing and coughing, each observed in over half of the villages. Diarrhea and other symptoms are also quite common.</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Have you personally seen anyone this past week that has any of the following diseases? </a:t>
            </a:r>
          </a:p>
          <a:p>
            <a:pPr lvl="0" algn="ctr">
              <a:spcBef>
                <a:spcPct val="20000"/>
              </a:spcBef>
              <a:spcAft>
                <a:spcPct val="15000"/>
              </a:spcAft>
              <a:defRPr/>
            </a:pPr>
            <a:r>
              <a:rPr lang="en-US" sz="1000" dirty="0" smtClean="0"/>
              <a:t>(base: n=17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Flu is the most common disease and there was at least one case of Malaria and one case of dengue. However, in many cases symptoms are not linked to any of these specific diseases. </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9"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How do people in your village normally treat illnesses? </a:t>
            </a:r>
            <a:r>
              <a:rPr lang="en-US" sz="1000" dirty="0" smtClean="0"/>
              <a:t>(base: n=17 villages)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val="C00000"/>
                </a:solidFill>
              </a:rPr>
              <a:t>Comment: </a:t>
            </a:r>
            <a:r>
              <a:rPr lang="en-US" sz="1000" dirty="0" smtClean="0"/>
              <a:t>Most people self medicate and just stay at home when they are ill followed by visiting the local health clinic. In 24% of the villages, people still visit traditional healers.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In what ways does the Lao Women's Union assist in health issues in your village? </a:t>
            </a:r>
            <a:r>
              <a:rPr lang="en-US" sz="1000" dirty="0" smtClean="0"/>
              <a:t>(base: n=17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The LWU report that they assist in a number of way and the most common activity is providing information on where to seek treatment. They also conduct health education, media campaigns and broadcast information through the public address system (PAS). To a lesser extent (29%), the LWU also assist the District Health Office (DHO).</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0" name="Chart 9"/>
          <p:cNvGraphicFramePr/>
          <p:nvPr/>
        </p:nvGraphicFramePr>
        <p:xfrm>
          <a:off x="3706812" y="2590800"/>
          <a:ext cx="2819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3668712" y="5334000"/>
          <a:ext cx="2895600" cy="2057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579438" y="6096000"/>
          <a:ext cx="2438400" cy="1447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p:nvPr/>
        </p:nvGraphicFramePr>
        <p:xfrm>
          <a:off x="427038" y="2819400"/>
          <a:ext cx="2743200" cy="16764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360</Words>
  <Application>Microsoft Office PowerPoint</Application>
  <PresentationFormat>A4 Paper (210x297 mm)</PresentationFormat>
  <Paragraphs>49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 USER</dc:creator>
  <cp:lastModifiedBy>Daniel</cp:lastModifiedBy>
  <cp:revision>9</cp:revision>
  <dcterms:created xsi:type="dcterms:W3CDTF">2011-03-10T08:28:59Z</dcterms:created>
  <dcterms:modified xsi:type="dcterms:W3CDTF">2011-03-10T11:54:37Z</dcterms:modified>
</cp:coreProperties>
</file>