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088" y="-78"/>
      </p:cViewPr>
      <p:guideLst>
        <p:guide orient="horz" pos="3120"/>
        <p:guide pos="216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41079555933886641"/>
          <c:y val="0.10526315789473684"/>
          <c:w val="0.50785308930978224"/>
          <c:h val="0.63296795137449924"/>
        </c:manualLayout>
      </c:layout>
      <c:barChart>
        <c:barDir val="bar"/>
        <c:grouping val="clustered"/>
        <c:ser>
          <c:idx val="0"/>
          <c:order val="0"/>
          <c:tx>
            <c:strRef>
              <c:f>Sheet1!$B$1</c:f>
              <c:strCache>
                <c:ptCount val="1"/>
                <c:pt idx="0">
                  <c:v>Series 1</c:v>
                </c:pt>
              </c:strCache>
            </c:strRef>
          </c:tx>
          <c:spPr>
            <a:solidFill>
              <a:schemeClr val="tx2">
                <a:lumMod val="75000"/>
              </a:schemeClr>
            </a:solidFill>
          </c:spPr>
          <c:dLbls>
            <c:txPr>
              <a:bodyPr/>
              <a:lstStyle/>
              <a:p>
                <a:pPr>
                  <a:defRPr sz="800" b="1"/>
                </a:pPr>
                <a:endParaRPr lang="en-US"/>
              </a:p>
            </c:txPr>
            <c:showVal val="1"/>
          </c:dLbls>
          <c:cat>
            <c:strRef>
              <c:f>Sheet1!$A$2:$A$6</c:f>
              <c:strCache>
                <c:ptCount val="5"/>
                <c:pt idx="0">
                  <c:v>Traditional healer</c:v>
                </c:pt>
                <c:pt idx="1">
                  <c:v>Health volunteer</c:v>
                </c:pt>
                <c:pt idx="2">
                  <c:v>Neighbor or family</c:v>
                </c:pt>
                <c:pt idx="3">
                  <c:v>Go to health clinic</c:v>
                </c:pt>
                <c:pt idx="4">
                  <c:v>Self medicate</c:v>
                </c:pt>
              </c:strCache>
            </c:strRef>
          </c:cat>
          <c:val>
            <c:numRef>
              <c:f>Sheet1!$B$2:$B$6</c:f>
              <c:numCache>
                <c:formatCode>0%</c:formatCode>
                <c:ptCount val="5"/>
                <c:pt idx="0">
                  <c:v>0.2352941176470589</c:v>
                </c:pt>
                <c:pt idx="1">
                  <c:v>0.2352941176470589</c:v>
                </c:pt>
                <c:pt idx="2">
                  <c:v>0.2352941176470589</c:v>
                </c:pt>
                <c:pt idx="3">
                  <c:v>0.58823529411764686</c:v>
                </c:pt>
                <c:pt idx="4">
                  <c:v>0.70588235294117663</c:v>
                </c:pt>
              </c:numCache>
            </c:numRef>
          </c:val>
        </c:ser>
        <c:axId val="94028928"/>
        <c:axId val="101679488"/>
      </c:barChart>
      <c:catAx>
        <c:axId val="94028928"/>
        <c:scaling>
          <c:orientation val="minMax"/>
        </c:scaling>
        <c:axPos val="l"/>
        <c:tickLblPos val="nextTo"/>
        <c:txPr>
          <a:bodyPr/>
          <a:lstStyle/>
          <a:p>
            <a:pPr>
              <a:defRPr sz="800"/>
            </a:pPr>
            <a:endParaRPr lang="en-US"/>
          </a:p>
        </c:txPr>
        <c:crossAx val="101679488"/>
        <c:crosses val="autoZero"/>
        <c:auto val="1"/>
        <c:lblAlgn val="ctr"/>
        <c:lblOffset val="100"/>
      </c:catAx>
      <c:valAx>
        <c:axId val="101679488"/>
        <c:scaling>
          <c:orientation val="minMax"/>
          <c:max val="1"/>
          <c:min val="0"/>
        </c:scaling>
        <c:axPos val="b"/>
        <c:numFmt formatCode="0%" sourceLinked="1"/>
        <c:tickLblPos val="nextTo"/>
        <c:txPr>
          <a:bodyPr/>
          <a:lstStyle/>
          <a:p>
            <a:pPr>
              <a:defRPr sz="900"/>
            </a:pPr>
            <a:endParaRPr lang="en-US"/>
          </a:p>
        </c:txPr>
        <c:crossAx val="94028928"/>
        <c:crosses val="autoZero"/>
        <c:crossBetween val="between"/>
        <c:majorUnit val="0.2"/>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43058867641544862"/>
          <c:y val="4.5454545454545497E-2"/>
          <c:w val="0.48314848143982042"/>
          <c:h val="0.68301777618706649"/>
        </c:manualLayout>
      </c:layout>
      <c:barChart>
        <c:barDir val="bar"/>
        <c:grouping val="clustered"/>
        <c:ser>
          <c:idx val="0"/>
          <c:order val="0"/>
          <c:tx>
            <c:strRef>
              <c:f>Sheet1!$B$1</c:f>
              <c:strCache>
                <c:ptCount val="1"/>
                <c:pt idx="0">
                  <c:v>Series 1</c:v>
                </c:pt>
              </c:strCache>
            </c:strRef>
          </c:tx>
          <c:spPr>
            <a:solidFill>
              <a:schemeClr val="tx2">
                <a:lumMod val="75000"/>
              </a:schemeClr>
            </a:solidFill>
          </c:spPr>
          <c:dLbls>
            <c:txPr>
              <a:bodyPr/>
              <a:lstStyle/>
              <a:p>
                <a:pPr>
                  <a:defRPr sz="800" b="1"/>
                </a:pPr>
                <a:endParaRPr lang="en-US"/>
              </a:p>
            </c:txPr>
            <c:showVal val="1"/>
          </c:dLbls>
          <c:cat>
            <c:strRef>
              <c:f>Sheet1!$A$2:$A$7</c:f>
              <c:strCache>
                <c:ptCount val="6"/>
                <c:pt idx="0">
                  <c:v>Assist the DHO</c:v>
                </c:pt>
                <c:pt idx="1">
                  <c:v>Inform HC personnel</c:v>
                </c:pt>
                <c:pt idx="2">
                  <c:v>Broadcast info (PAS)</c:v>
                </c:pt>
                <c:pt idx="3">
                  <c:v>Media campaign</c:v>
                </c:pt>
                <c:pt idx="4">
                  <c:v>Health education</c:v>
                </c:pt>
                <c:pt idx="5">
                  <c:v>Provide information</c:v>
                </c:pt>
              </c:strCache>
            </c:strRef>
          </c:cat>
          <c:val>
            <c:numRef>
              <c:f>Sheet1!$B$2:$B$7</c:f>
              <c:numCache>
                <c:formatCode>0%</c:formatCode>
                <c:ptCount val="6"/>
                <c:pt idx="0">
                  <c:v>0.29411764705882371</c:v>
                </c:pt>
                <c:pt idx="1">
                  <c:v>0.52941176470588236</c:v>
                </c:pt>
                <c:pt idx="2">
                  <c:v>0.52941176470588236</c:v>
                </c:pt>
                <c:pt idx="3">
                  <c:v>0.58823529411764675</c:v>
                </c:pt>
                <c:pt idx="4">
                  <c:v>0.64705882352941246</c:v>
                </c:pt>
                <c:pt idx="5">
                  <c:v>0.82352941176470584</c:v>
                </c:pt>
              </c:numCache>
            </c:numRef>
          </c:val>
        </c:ser>
        <c:axId val="48917120"/>
        <c:axId val="48918912"/>
      </c:barChart>
      <c:catAx>
        <c:axId val="48917120"/>
        <c:scaling>
          <c:orientation val="minMax"/>
        </c:scaling>
        <c:axPos val="l"/>
        <c:tickLblPos val="nextTo"/>
        <c:txPr>
          <a:bodyPr/>
          <a:lstStyle/>
          <a:p>
            <a:pPr>
              <a:defRPr sz="800"/>
            </a:pPr>
            <a:endParaRPr lang="en-US"/>
          </a:p>
        </c:txPr>
        <c:crossAx val="48918912"/>
        <c:crosses val="autoZero"/>
        <c:auto val="1"/>
        <c:lblAlgn val="ctr"/>
        <c:lblOffset val="100"/>
      </c:catAx>
      <c:valAx>
        <c:axId val="48918912"/>
        <c:scaling>
          <c:orientation val="minMax"/>
          <c:max val="1"/>
          <c:min val="0"/>
        </c:scaling>
        <c:axPos val="b"/>
        <c:numFmt formatCode="0%" sourceLinked="0"/>
        <c:tickLblPos val="nextTo"/>
        <c:txPr>
          <a:bodyPr/>
          <a:lstStyle/>
          <a:p>
            <a:pPr>
              <a:defRPr sz="900"/>
            </a:pPr>
            <a:endParaRPr lang="en-US"/>
          </a:p>
        </c:txPr>
        <c:crossAx val="48917120"/>
        <c:crosses val="autoZero"/>
        <c:crossBetween val="between"/>
        <c:majorUnit val="0.2"/>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Series 1</c:v>
                </c:pt>
              </c:strCache>
            </c:strRef>
          </c:tx>
          <c:spPr>
            <a:solidFill>
              <a:schemeClr val="tx2">
                <a:lumMod val="75000"/>
              </a:schemeClr>
            </a:solidFill>
          </c:spPr>
          <c:dLbls>
            <c:dLbl>
              <c:idx val="3"/>
              <c:layout>
                <c:manualLayout>
                  <c:x val="5.2083333333333391E-3"/>
                  <c:y val="-8.771929824561403E-3"/>
                </c:manualLayout>
              </c:layout>
              <c:showVal val="1"/>
            </c:dLbl>
            <c:txPr>
              <a:bodyPr/>
              <a:lstStyle/>
              <a:p>
                <a:pPr>
                  <a:defRPr sz="800" b="1"/>
                </a:pPr>
                <a:endParaRPr lang="en-US"/>
              </a:p>
            </c:txPr>
            <c:showVal val="1"/>
          </c:dLbls>
          <c:cat>
            <c:strRef>
              <c:f>Sheet1!$A$2:$A$5</c:f>
              <c:strCache>
                <c:ptCount val="4"/>
                <c:pt idx="0">
                  <c:v>None</c:v>
                </c:pt>
                <c:pt idx="1">
                  <c:v>Dengue</c:v>
                </c:pt>
                <c:pt idx="2">
                  <c:v>Malaria</c:v>
                </c:pt>
                <c:pt idx="3">
                  <c:v>Flu</c:v>
                </c:pt>
              </c:strCache>
            </c:strRef>
          </c:cat>
          <c:val>
            <c:numRef>
              <c:f>Sheet1!$B$2:$B$5</c:f>
              <c:numCache>
                <c:formatCode>0%</c:formatCode>
                <c:ptCount val="4"/>
                <c:pt idx="0">
                  <c:v>0.41000000000000014</c:v>
                </c:pt>
                <c:pt idx="1">
                  <c:v>6.0000000000000026E-2</c:v>
                </c:pt>
                <c:pt idx="2">
                  <c:v>6.0000000000000026E-2</c:v>
                </c:pt>
                <c:pt idx="3">
                  <c:v>0.59</c:v>
                </c:pt>
              </c:numCache>
            </c:numRef>
          </c:val>
        </c:ser>
        <c:axId val="48934272"/>
        <c:axId val="103191680"/>
      </c:barChart>
      <c:catAx>
        <c:axId val="48934272"/>
        <c:scaling>
          <c:orientation val="minMax"/>
        </c:scaling>
        <c:axPos val="l"/>
        <c:tickLblPos val="nextTo"/>
        <c:txPr>
          <a:bodyPr/>
          <a:lstStyle/>
          <a:p>
            <a:pPr>
              <a:defRPr sz="800"/>
            </a:pPr>
            <a:endParaRPr lang="en-US"/>
          </a:p>
        </c:txPr>
        <c:crossAx val="103191680"/>
        <c:crosses val="autoZero"/>
        <c:auto val="1"/>
        <c:lblAlgn val="ctr"/>
        <c:lblOffset val="100"/>
      </c:catAx>
      <c:valAx>
        <c:axId val="103191680"/>
        <c:scaling>
          <c:orientation val="minMax"/>
          <c:max val="1"/>
          <c:min val="0"/>
        </c:scaling>
        <c:axPos val="b"/>
        <c:numFmt formatCode="0%" sourceLinked="1"/>
        <c:tickLblPos val="nextTo"/>
        <c:txPr>
          <a:bodyPr/>
          <a:lstStyle/>
          <a:p>
            <a:pPr>
              <a:defRPr sz="900"/>
            </a:pPr>
            <a:endParaRPr lang="en-US"/>
          </a:p>
        </c:txPr>
        <c:crossAx val="48934272"/>
        <c:crosses val="autoZero"/>
        <c:crossBetween val="between"/>
        <c:majorUnit val="0.2"/>
      </c:valAx>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Series 1</c:v>
                </c:pt>
              </c:strCache>
            </c:strRef>
          </c:tx>
          <c:spPr>
            <a:solidFill>
              <a:schemeClr val="tx2">
                <a:lumMod val="75000"/>
              </a:schemeClr>
            </a:solidFill>
          </c:spPr>
          <c:dLbls>
            <c:txPr>
              <a:bodyPr/>
              <a:lstStyle/>
              <a:p>
                <a:pPr>
                  <a:defRPr sz="800" b="1"/>
                </a:pPr>
                <a:endParaRPr lang="en-US"/>
              </a:p>
            </c:txPr>
            <c:showVal val="1"/>
          </c:dLbls>
          <c:cat>
            <c:strRef>
              <c:f>Sheet1!$A$2:$A$8</c:f>
              <c:strCache>
                <c:ptCount val="7"/>
                <c:pt idx="0">
                  <c:v>None</c:v>
                </c:pt>
                <c:pt idx="1">
                  <c:v>High fever</c:v>
                </c:pt>
                <c:pt idx="2">
                  <c:v>Congestion</c:v>
                </c:pt>
                <c:pt idx="3">
                  <c:v>Skin rash</c:v>
                </c:pt>
                <c:pt idx="4">
                  <c:v>Diarrhea</c:v>
                </c:pt>
                <c:pt idx="5">
                  <c:v> Coughing</c:v>
                </c:pt>
                <c:pt idx="6">
                  <c:v>Sneezing runny nose</c:v>
                </c:pt>
              </c:strCache>
            </c:strRef>
          </c:cat>
          <c:val>
            <c:numRef>
              <c:f>Sheet1!$B$2:$B$8</c:f>
              <c:numCache>
                <c:formatCode>0%</c:formatCode>
                <c:ptCount val="7"/>
                <c:pt idx="0">
                  <c:v>5.8823529411764705E-2</c:v>
                </c:pt>
                <c:pt idx="1">
                  <c:v>0.17647058823529421</c:v>
                </c:pt>
                <c:pt idx="2">
                  <c:v>0.17647058823529421</c:v>
                </c:pt>
                <c:pt idx="3">
                  <c:v>0.2352941176470589</c:v>
                </c:pt>
                <c:pt idx="4">
                  <c:v>0.35294117647058826</c:v>
                </c:pt>
                <c:pt idx="5">
                  <c:v>0.52941176470588236</c:v>
                </c:pt>
                <c:pt idx="6">
                  <c:v>0.58823529411764675</c:v>
                </c:pt>
              </c:numCache>
            </c:numRef>
          </c:val>
        </c:ser>
        <c:axId val="48771456"/>
        <c:axId val="48772992"/>
      </c:barChart>
      <c:catAx>
        <c:axId val="48771456"/>
        <c:scaling>
          <c:orientation val="minMax"/>
        </c:scaling>
        <c:axPos val="l"/>
        <c:tickLblPos val="nextTo"/>
        <c:txPr>
          <a:bodyPr/>
          <a:lstStyle/>
          <a:p>
            <a:pPr>
              <a:defRPr sz="800"/>
            </a:pPr>
            <a:endParaRPr lang="en-US"/>
          </a:p>
        </c:txPr>
        <c:crossAx val="48772992"/>
        <c:crosses val="autoZero"/>
        <c:auto val="1"/>
        <c:lblAlgn val="ctr"/>
        <c:lblOffset val="100"/>
      </c:catAx>
      <c:valAx>
        <c:axId val="48772992"/>
        <c:scaling>
          <c:orientation val="minMax"/>
          <c:max val="1"/>
          <c:min val="0"/>
        </c:scaling>
        <c:axPos val="b"/>
        <c:numFmt formatCode="0%" sourceLinked="1"/>
        <c:tickLblPos val="nextTo"/>
        <c:txPr>
          <a:bodyPr/>
          <a:lstStyle/>
          <a:p>
            <a:pPr>
              <a:defRPr sz="900"/>
            </a:pPr>
            <a:endParaRPr lang="en-US"/>
          </a:p>
        </c:txPr>
        <c:crossAx val="48771456"/>
        <c:crosses val="autoZero"/>
        <c:crossBetween val="between"/>
        <c:majorUnit val="0.2"/>
      </c:valAx>
    </c:plotArea>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46228C-58C3-4527-978B-2DECC0D5E4DB}" type="datetimeFigureOut">
              <a:rPr lang="en-US" smtClean="0"/>
              <a:pPr/>
              <a:t>3/10/2011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F09F53-78C2-4EEF-A531-16181B55B5D0}"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6C196B-4C1B-44E9-B095-99E41E716F38}" type="datetimeFigureOut">
              <a:rPr lang="en-US" smtClean="0"/>
              <a:pPr/>
              <a:t>3/10/2011</a:t>
            </a:fld>
            <a:endParaRPr lang="en-US"/>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5FE6B8-9F25-4A7E-B91C-C1C85FA49A2C}"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1550" y="685800"/>
            <a:ext cx="2374900" cy="34290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87E21D-2F56-4ECE-BBE1-EC08FB92D22E}" type="datetimeFigureOut">
              <a:rPr lang="en-US" smtClean="0"/>
              <a:pPr/>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7E21D-2F56-4ECE-BBE1-EC08FB92D22E}" type="datetimeFigureOut">
              <a:rPr lang="en-US" smtClean="0"/>
              <a:pPr/>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697"/>
            <a:ext cx="1157288" cy="11268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529697"/>
            <a:ext cx="3357563" cy="11268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7E21D-2F56-4ECE-BBE1-EC08FB92D22E}" type="datetimeFigureOut">
              <a:rPr lang="en-US" smtClean="0"/>
              <a:pPr/>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87E21D-2F56-4ECE-BBE1-EC08FB92D22E}" type="datetimeFigureOut">
              <a:rPr lang="en-US" smtClean="0"/>
              <a:pPr/>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7E21D-2F56-4ECE-BBE1-EC08FB92D22E}" type="datetimeFigureOut">
              <a:rPr lang="en-US" smtClean="0"/>
              <a:pPr/>
              <a:t>3/10/2011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87E21D-2F56-4ECE-BBE1-EC08FB92D22E}" type="datetimeFigureOut">
              <a:rPr lang="en-US" smtClean="0"/>
              <a:pPr/>
              <a:t>3/10/2011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87E21D-2F56-4ECE-BBE1-EC08FB92D22E}" type="datetimeFigureOut">
              <a:rPr lang="en-US" smtClean="0"/>
              <a:pPr/>
              <a:t>3/10/2011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87E21D-2F56-4ECE-BBE1-EC08FB92D22E}" type="datetimeFigureOut">
              <a:rPr lang="en-US" smtClean="0"/>
              <a:pPr/>
              <a:t>3/10/2011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7E21D-2F56-4ECE-BBE1-EC08FB92D22E}" type="datetimeFigureOut">
              <a:rPr lang="en-US" smtClean="0"/>
              <a:pPr/>
              <a:t>3/10/2011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7E21D-2F56-4ECE-BBE1-EC08FB92D22E}" type="datetimeFigureOut">
              <a:rPr lang="en-US" smtClean="0"/>
              <a:pPr/>
              <a:t>3/10/2011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7E21D-2F56-4ECE-BBE1-EC08FB92D22E}" type="datetimeFigureOut">
              <a:rPr lang="en-US" smtClean="0"/>
              <a:pPr/>
              <a:t>3/10/2011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8673EF-3745-4C01-B673-8BB93F9121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4187E21D-2F56-4ECE-BBE1-EC08FB92D22E}" type="datetimeFigureOut">
              <a:rPr lang="en-US" smtClean="0"/>
              <a:pPr/>
              <a:t>3/10/2011</a:t>
            </a:fld>
            <a:endParaRPr lang="en-US"/>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E8673EF-3745-4C01-B673-8BB93F9121B0}" type="slidenum">
              <a:rPr lang="en-US" smtClean="0"/>
              <a:pPr/>
              <a:t>‹#›</a:t>
            </a:fld>
            <a:endParaRPr lang="en-US"/>
          </a:p>
        </p:txBody>
      </p:sp>
      <p:pic>
        <p:nvPicPr>
          <p:cNvPr id="2050" name="Picture 2" descr="Mekong_3_97_A4"/>
          <p:cNvPicPr>
            <a:picLocks noChangeAspect="1" noChangeArrowheads="1"/>
          </p:cNvPicPr>
          <p:nvPr userDrawn="1"/>
        </p:nvPicPr>
        <p:blipFill>
          <a:blip r:embed="rId13" cstate="print"/>
          <a:srcRect/>
          <a:stretch>
            <a:fillRect/>
          </a:stretch>
        </p:blipFill>
        <p:spPr bwMode="auto">
          <a:xfrm>
            <a:off x="0" y="-1"/>
            <a:ext cx="6858000" cy="990600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lantican@aed.org" TargetMode="External"/><Relationship Id="rId7"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381000" y="8575848"/>
            <a:ext cx="6096000" cy="812800"/>
          </a:xfrm>
          <a:prstGeom prst="roundRect">
            <a:avLst>
              <a:gd name="adj" fmla="val 16667"/>
            </a:avLst>
          </a:prstGeom>
          <a:solidFill>
            <a:srgbClr val="FFFFFF"/>
          </a:solidFill>
          <a:ln w="19050">
            <a:solidFill>
              <a:srgbClr val="002060"/>
            </a:solidFill>
            <a:round/>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Data collection for this survey was conducted using mobile phone technology. The data was collected </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on</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7 Mar</a:t>
            </a:r>
            <a:r>
              <a:rPr lang="en-US" sz="1000" i="1" dirty="0" smtClean="0">
                <a:latin typeface="Calibri" pitchFamily="34" charset="0"/>
                <a:ea typeface="Arial" pitchFamily="34" charset="0"/>
                <a:cs typeface="Cordia New" pitchFamily="34" charset="-34"/>
              </a:rPr>
              <a:t>ch, 2011,</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from </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17 </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villages located in and around Vientiane,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Savannakhet</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Luang</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Namtha</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and </a:t>
            </a:r>
            <a:r>
              <a:rPr kumimoji="0" lang="en-US" sz="1000" b="0" i="1" u="none" strike="noStrike" cap="none" normalizeH="0" baseline="0" dirty="0" err="1" smtClean="0">
                <a:ln>
                  <a:noFill/>
                </a:ln>
                <a:solidFill>
                  <a:schemeClr val="tx1"/>
                </a:solidFill>
                <a:effectLst/>
                <a:latin typeface="Calibri" pitchFamily="34" charset="0"/>
                <a:ea typeface="Arial" pitchFamily="34" charset="0"/>
                <a:cs typeface="Cordia New" pitchFamily="34" charset="-34"/>
              </a:rPr>
              <a:t>Bokeo</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in Lao PDR. Participants in the panel were recruited by AED from the Lao Women’s Union (LWU). For more information please contact </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Dr. </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Cecile Lantican, Country</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Coordinator</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 AED Lao</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PDR </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rPr>
              <a:t>at </a:t>
            </a:r>
            <a:r>
              <a:rPr kumimoji="0" lang="en-US" sz="1000" b="0" i="1" u="none" strike="noStrike" cap="none" normalizeH="0" baseline="0" dirty="0" smtClean="0">
                <a:ln>
                  <a:noFill/>
                </a:ln>
                <a:solidFill>
                  <a:schemeClr val="tx1"/>
                </a:solidFill>
                <a:effectLst/>
                <a:latin typeface="Calibri" pitchFamily="34" charset="0"/>
                <a:ea typeface="Arial" pitchFamily="34" charset="0"/>
                <a:cs typeface="Cordia New" pitchFamily="34" charset="-34"/>
                <a:hlinkClick r:id="rId3"/>
              </a:rPr>
              <a:t>clantican@aed.org</a:t>
            </a:r>
            <a:r>
              <a:rPr kumimoji="0" lang="en-US" sz="1000" b="0" i="1" u="none" strike="noStrike" cap="none" normalizeH="0" dirty="0" smtClean="0">
                <a:ln>
                  <a:noFill/>
                </a:ln>
                <a:solidFill>
                  <a:schemeClr val="tx1"/>
                </a:solidFill>
                <a:effectLst/>
                <a:latin typeface="Calibri" pitchFamily="34" charset="0"/>
                <a:ea typeface="Arial" pitchFamily="34" charset="0"/>
                <a:cs typeface="Cordia New" pitchFamily="34" charset="-34"/>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4"/>
          <p:cNvSpPr>
            <a:spLocks noChangeArrowheads="1"/>
          </p:cNvSpPr>
          <p:nvPr/>
        </p:nvSpPr>
        <p:spPr bwMode="auto">
          <a:xfrm>
            <a:off x="381000" y="1371600"/>
            <a:ext cx="5605462" cy="410369"/>
          </a:xfrm>
          <a:prstGeom prst="rect">
            <a:avLst/>
          </a:prstGeom>
          <a:noFill/>
          <a:ln w="9525" algn="ctr">
            <a:noFill/>
            <a:miter lim="800000"/>
            <a:headEnd/>
            <a:tailEnd/>
          </a:ln>
        </p:spPr>
        <p:txBody>
          <a:bodyPr lIns="0" tIns="0" rIns="0" bIns="0">
            <a:spAutoFit/>
          </a:bodyPr>
          <a:lstStyle/>
          <a:p>
            <a:pPr algn="l" defTabSz="960438">
              <a:lnSpc>
                <a:spcPts val="3200"/>
              </a:lnSpc>
            </a:pPr>
            <a:r>
              <a:rPr lang="en-US" sz="2800" b="1" i="1" dirty="0" smtClean="0">
                <a:solidFill>
                  <a:srgbClr val="002060"/>
                </a:solidFill>
                <a:latin typeface="Candara" pitchFamily="34" charset="0"/>
                <a:ea typeface="ＭＳ Ｐゴシック" pitchFamily="34" charset="-128"/>
              </a:rPr>
              <a:t>MID-BCC Flash Report</a:t>
            </a:r>
            <a:endParaRPr lang="en-US" sz="2800" b="1" i="1" dirty="0">
              <a:solidFill>
                <a:srgbClr val="002060"/>
              </a:solidFill>
              <a:latin typeface="Candara" pitchFamily="34" charset="0"/>
            </a:endParaRPr>
          </a:p>
        </p:txBody>
      </p:sp>
      <p:sp>
        <p:nvSpPr>
          <p:cNvPr id="7" name="Rectangle 6"/>
          <p:cNvSpPr/>
          <p:nvPr/>
        </p:nvSpPr>
        <p:spPr>
          <a:xfrm>
            <a:off x="262890" y="1596390"/>
            <a:ext cx="5452110" cy="502702"/>
          </a:xfrm>
          <a:prstGeom prst="rect">
            <a:avLst/>
          </a:prstGeom>
        </p:spPr>
        <p:txBody>
          <a:bodyPr wrap="square">
            <a:spAutoFit/>
          </a:bodyPr>
          <a:lstStyle/>
          <a:p>
            <a:pPr defTabSz="960438">
              <a:lnSpc>
                <a:spcPts val="3200"/>
              </a:lnSpc>
            </a:pPr>
            <a:r>
              <a:rPr lang="en-US" altLang="ja-JP" sz="1400" b="1" i="1" dirty="0" smtClean="0">
                <a:solidFill>
                  <a:schemeClr val="tx1"/>
                </a:solidFill>
                <a:latin typeface="Candara" pitchFamily="34" charset="0"/>
                <a:ea typeface="ＭＳ Ｐゴシック" pitchFamily="34" charset="-128"/>
              </a:rPr>
              <a:t>Influenza-like Illnesses SMS Reporting – Wave </a:t>
            </a:r>
            <a:r>
              <a:rPr lang="en-US" altLang="ja-JP" sz="1400" b="1" i="1" dirty="0" smtClean="0">
                <a:latin typeface="Candara" pitchFamily="34" charset="0"/>
                <a:ea typeface="ＭＳ Ｐゴシック" pitchFamily="34" charset="-128"/>
              </a:rPr>
              <a:t>1 (Human Health)</a:t>
            </a:r>
            <a:endParaRPr lang="en-US" sz="1400" b="1" i="1" dirty="0">
              <a:solidFill>
                <a:schemeClr val="tx1"/>
              </a:solidFill>
              <a:latin typeface="Candara" pitchFamily="34" charset="0"/>
            </a:endParaRPr>
          </a:p>
        </p:txBody>
      </p:sp>
      <p:sp>
        <p:nvSpPr>
          <p:cNvPr id="8" name="Rectangle 10"/>
          <p:cNvSpPr txBox="1">
            <a:spLocks noChangeArrowheads="1"/>
          </p:cNvSpPr>
          <p:nvPr/>
        </p:nvSpPr>
        <p:spPr>
          <a:xfrm>
            <a:off x="285751"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Q1. Which of the following symptoms have you noticed among your friends, family or other villagers during the past week, if any? </a:t>
            </a:r>
            <a:r>
              <a:rPr lang="en-US" sz="1000" dirty="0" smtClean="0"/>
              <a:t>(base: n=17 villages)</a:t>
            </a:r>
          </a:p>
          <a:p>
            <a:pPr lvl="0" algn="ctr">
              <a:spcBef>
                <a:spcPct val="20000"/>
              </a:spcBef>
              <a:spcAft>
                <a:spcPct val="15000"/>
              </a:spcAft>
              <a:defRPr/>
            </a:pPr>
            <a:endParaRPr lang="en-US" sz="1000" b="1" dirty="0" smtClean="0"/>
          </a:p>
          <a:p>
            <a:pPr lvl="0" algn="ctr">
              <a:spcBef>
                <a:spcPct val="20000"/>
              </a:spcBef>
              <a:spcAft>
                <a:spcPct val="15000"/>
              </a:spcAft>
              <a:defRPr/>
            </a:pP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r>
              <a:rPr lang="en-US" sz="1000" b="1" dirty="0" smtClean="0">
                <a:solidFill>
                  <a:srgbClr val="C00000"/>
                </a:solidFill>
              </a:rPr>
              <a:t>Comment: </a:t>
            </a:r>
            <a:r>
              <a:rPr lang="en-US" sz="1000" dirty="0" smtClean="0"/>
              <a:t>The most common observations are sneezing and coughing, each observed in over half of the villages. Diarrhea and other symptoms are also quite common.</a:t>
            </a:r>
          </a:p>
          <a:p>
            <a:pPr lvl="0" algn="just">
              <a:spcBef>
                <a:spcPct val="20000"/>
              </a:spcBef>
              <a:spcAft>
                <a:spcPct val="15000"/>
              </a:spcAft>
              <a:defRPr/>
            </a:pPr>
            <a:endParaRPr lang="en-US" sz="1000" dirty="0" smtClean="0"/>
          </a:p>
          <a:p>
            <a:pPr lvl="0" algn="ctr">
              <a:spcBef>
                <a:spcPct val="20000"/>
              </a:spcBef>
              <a:spcAft>
                <a:spcPct val="15000"/>
              </a:spcAft>
              <a:defRPr/>
            </a:pPr>
            <a:r>
              <a:rPr lang="en-US" sz="1000" b="1" dirty="0" smtClean="0"/>
              <a:t>Q2. Have you personally seen anyone this past week that has any of the following diseases? </a:t>
            </a:r>
          </a:p>
          <a:p>
            <a:pPr lvl="0" algn="ctr">
              <a:spcBef>
                <a:spcPct val="20000"/>
              </a:spcBef>
              <a:spcAft>
                <a:spcPct val="15000"/>
              </a:spcAft>
              <a:defRPr/>
            </a:pPr>
            <a:r>
              <a:rPr lang="en-US" sz="1000" dirty="0" smtClean="0"/>
              <a:t>(base: n=17 villages)</a:t>
            </a: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r>
              <a:rPr lang="en-US" sz="1000" b="1" dirty="0" smtClean="0">
                <a:solidFill>
                  <a:srgbClr val="C00000"/>
                </a:solidFill>
              </a:rPr>
              <a:t>Comment: </a:t>
            </a:r>
            <a:r>
              <a:rPr lang="en-US" sz="1000" dirty="0" smtClean="0"/>
              <a:t>Flu is the most common disease and there was at least one case of Malaria and one case of dengue. However, in many cases symptoms are not linked to any of these specific diseases. </a:t>
            </a:r>
          </a:p>
          <a:p>
            <a:pPr lvl="0" algn="just">
              <a:spcBef>
                <a:spcPct val="20000"/>
              </a:spcBef>
              <a:spcAft>
                <a:spcPct val="15000"/>
              </a:spcAf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sp>
        <p:nvSpPr>
          <p:cNvPr id="9" name="Rectangle 10"/>
          <p:cNvSpPr txBox="1">
            <a:spLocks noChangeArrowheads="1"/>
          </p:cNvSpPr>
          <p:nvPr/>
        </p:nvSpPr>
        <p:spPr>
          <a:xfrm>
            <a:off x="3603625" y="2209800"/>
            <a:ext cx="3025775" cy="7162800"/>
          </a:xfrm>
          <a:prstGeom prst="rect">
            <a:avLst/>
          </a:prstGeom>
        </p:spPr>
        <p:txBody>
          <a:bodyPr vert="horz" lIns="91440" tIns="45720" rIns="91440" bIns="45720" rtlCol="0">
            <a:normAutofit/>
          </a:bodyPr>
          <a:lstStyle/>
          <a:p>
            <a:pPr lvl="0" algn="ctr">
              <a:spcBef>
                <a:spcPct val="20000"/>
              </a:spcBef>
              <a:spcAft>
                <a:spcPct val="15000"/>
              </a:spcAft>
              <a:defRPr/>
            </a:pPr>
            <a:r>
              <a:rPr lang="en-US" sz="1000" b="1" dirty="0" smtClean="0"/>
              <a:t>Q3. How do people in your village normally treat illnesses? </a:t>
            </a:r>
            <a:r>
              <a:rPr lang="en-US" sz="1000" dirty="0" smtClean="0"/>
              <a:t>(base: n=17 villages)</a:t>
            </a:r>
            <a:endParaRPr lang="en-US" sz="1000" b="1"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dirty="0" smtClean="0"/>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val="C00000"/>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val="C00000"/>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lang="en-US" sz="1000" b="1" dirty="0" smtClean="0">
              <a:solidFill>
                <a:srgbClr val="C00000"/>
              </a:solidFill>
            </a:endParaRPr>
          </a:p>
          <a:p>
            <a:pPr marL="0" marR="0" lvl="0" indent="0" algn="just" defTabSz="914400" rtl="0" eaLnBrk="1" fontAlgn="auto" latinLnBrk="0" hangingPunct="1">
              <a:spcBef>
                <a:spcPct val="20000"/>
              </a:spcBef>
              <a:spcAft>
                <a:spcPct val="15000"/>
              </a:spcAft>
              <a:buClrTx/>
              <a:buSzTx/>
              <a:buFont typeface="Wingdings" pitchFamily="2" charset="2"/>
              <a:buNone/>
              <a:tabLst/>
              <a:defRPr/>
            </a:pPr>
            <a:r>
              <a:rPr lang="en-US" sz="1000" b="1" dirty="0" smtClean="0">
                <a:solidFill>
                  <a:srgbClr val="C00000"/>
                </a:solidFill>
              </a:rPr>
              <a:t>Comment: </a:t>
            </a:r>
            <a:r>
              <a:rPr lang="en-US" sz="1000" dirty="0" smtClean="0"/>
              <a:t>Most people self medicate and just stay at home when they are ill followed by visiting the local health clinic. In 24% of the villages, people still visit traditional healers.</a:t>
            </a: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a:p>
            <a:pPr lvl="0" algn="ctr">
              <a:spcBef>
                <a:spcPct val="20000"/>
              </a:spcBef>
              <a:spcAft>
                <a:spcPct val="15000"/>
              </a:spcAft>
              <a:defRPr/>
            </a:pPr>
            <a:r>
              <a:rPr lang="en-US" sz="1000" b="1" dirty="0" smtClean="0"/>
              <a:t>Q4. In what ways does the Lao Women's Union assist in health issues in your village? </a:t>
            </a:r>
            <a:r>
              <a:rPr lang="en-US" sz="1000" dirty="0" smtClean="0"/>
              <a:t>(base: n=17 villages)</a:t>
            </a:r>
            <a:endParaRPr lang="en-US" sz="1000" b="1" dirty="0" smtClean="0"/>
          </a:p>
          <a:p>
            <a:pPr lvl="0" algn="just">
              <a:spcBef>
                <a:spcPct val="20000"/>
              </a:spcBef>
              <a:spcAft>
                <a:spcPct val="15000"/>
              </a:spcAft>
              <a:defRPr/>
            </a:pPr>
            <a:endParaRPr lang="en-US" sz="1000" dirty="0" smtClean="0"/>
          </a:p>
          <a:p>
            <a:pPr lvl="0" algn="just">
              <a:spcBef>
                <a:spcPct val="20000"/>
              </a:spcBef>
              <a:spcAft>
                <a:spcPct val="15000"/>
              </a:spcAft>
              <a:defRPr/>
            </a:pPr>
            <a:r>
              <a:rPr lang="en-US" sz="1000" dirty="0" smtClean="0"/>
              <a:t> </a:t>
            </a:r>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dirty="0" smtClean="0"/>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endParaRPr lang="en-US" sz="1000" b="1" dirty="0" smtClean="0">
              <a:solidFill>
                <a:srgbClr val="C00000"/>
              </a:solidFill>
            </a:endParaRPr>
          </a:p>
          <a:p>
            <a:pPr lvl="0" algn="just">
              <a:spcBef>
                <a:spcPct val="20000"/>
              </a:spcBef>
              <a:spcAft>
                <a:spcPct val="15000"/>
              </a:spcAft>
              <a:defRPr/>
            </a:pPr>
            <a:r>
              <a:rPr lang="en-US" sz="1000" b="1" dirty="0" smtClean="0">
                <a:solidFill>
                  <a:srgbClr val="C00000"/>
                </a:solidFill>
              </a:rPr>
              <a:t>Comment: </a:t>
            </a:r>
            <a:r>
              <a:rPr lang="en-US" sz="1000" dirty="0" smtClean="0"/>
              <a:t>The LWU report that they assist in a number of way and the most common activity is providing information on where to seek treatment. They also conduct health education, media campaigns and broadcast information through the public address system (PAS). To a lesser extent (29%), the LWU also assist the District Health Office (DHO).</a:t>
            </a:r>
          </a:p>
          <a:p>
            <a:pPr marL="0" marR="0" lvl="0" indent="0" algn="just" defTabSz="914400" rtl="0" eaLnBrk="1" fontAlgn="auto" latinLnBrk="0" hangingPunct="1">
              <a:spcBef>
                <a:spcPct val="20000"/>
              </a:spcBef>
              <a:spcAft>
                <a:spcPct val="15000"/>
              </a:spcAft>
              <a:buClrTx/>
              <a:buSzTx/>
              <a:buFont typeface="Wingdings" pitchFamily="2" charset="2"/>
              <a:buNone/>
              <a:tabLst/>
              <a:defRPr/>
            </a:pPr>
            <a:endParaRPr kumimoji="0" lang="en-US" sz="1000" b="0" i="0" u="none" strike="noStrike" kern="1200" cap="none" spc="0" normalizeH="0" baseline="0" noProof="0" dirty="0" smtClean="0">
              <a:ln>
                <a:noFill/>
              </a:ln>
              <a:effectLst/>
              <a:uLnTx/>
              <a:uFillTx/>
              <a:latin typeface="+mn-lt"/>
              <a:ea typeface="+mn-ea"/>
              <a:cs typeface="+mn-cs"/>
            </a:endParaRPr>
          </a:p>
        </p:txBody>
      </p:sp>
      <p:graphicFrame>
        <p:nvGraphicFramePr>
          <p:cNvPr id="10" name="Chart 9"/>
          <p:cNvGraphicFramePr/>
          <p:nvPr/>
        </p:nvGraphicFramePr>
        <p:xfrm>
          <a:off x="3706812" y="2590800"/>
          <a:ext cx="2819400" cy="1447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p:nvPr/>
        </p:nvGraphicFramePr>
        <p:xfrm>
          <a:off x="3668712" y="5334000"/>
          <a:ext cx="2895600" cy="20574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2" name="Chart 11"/>
          <p:cNvGraphicFramePr/>
          <p:nvPr/>
        </p:nvGraphicFramePr>
        <p:xfrm>
          <a:off x="579438" y="6096000"/>
          <a:ext cx="2438400" cy="14478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3" name="Chart 12"/>
          <p:cNvGraphicFramePr/>
          <p:nvPr/>
        </p:nvGraphicFramePr>
        <p:xfrm>
          <a:off x="427038" y="2819400"/>
          <a:ext cx="2743200" cy="1676400"/>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360</Words>
  <Application>Microsoft Office PowerPoint</Application>
  <PresentationFormat>A4 Paper (210x297 mm)</PresentationFormat>
  <Paragraphs>49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AED USER</dc:creator>
  <cp:lastModifiedBy>Daniel</cp:lastModifiedBy>
  <cp:revision>9</cp:revision>
  <dcterms:created xsi:type="dcterms:W3CDTF">2011-03-10T08:28:59Z</dcterms:created>
  <dcterms:modified xsi:type="dcterms:W3CDTF">2011-03-10T11:54:37Z</dcterms:modified>
</cp:coreProperties>
</file>